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6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2" r:id="rId6"/>
    <p:sldId id="263" r:id="rId7"/>
    <p:sldId id="266" r:id="rId8"/>
    <p:sldId id="267" r:id="rId9"/>
    <p:sldId id="264" r:id="rId10"/>
    <p:sldId id="265" r:id="rId11"/>
  </p:sldIdLst>
  <p:sldSz cx="14630400" cy="8229600"/>
  <p:notesSz cx="8229600" cy="14630400"/>
  <p:embeddedFontLst>
    <p:embeddedFont>
      <p:font typeface="Noto Sans TC" panose="020B0604020202020204" charset="-128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Sora Medium" panose="020B0604020202020204" charset="0"/>
      <p:regular r:id="rId18"/>
    </p:embeddedFont>
    <p:embeddedFont>
      <p:font typeface="Tw Cen MT" panose="020B0602020104020603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8FF"/>
    <a:srgbClr val="0707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5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5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810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4630404" cy="82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1"/>
            <a:ext cx="2766061" cy="82296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1709" y="1346836"/>
            <a:ext cx="10549890" cy="2865120"/>
          </a:xfrm>
        </p:spPr>
        <p:txBody>
          <a:bodyPr anchor="b">
            <a:normAutofit/>
          </a:bodyPr>
          <a:lstStyle>
            <a:lvl1pPr algn="l">
              <a:defRPr sz="5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1709" y="4322446"/>
            <a:ext cx="10549890" cy="1986914"/>
          </a:xfrm>
        </p:spPr>
        <p:txBody>
          <a:bodyPr>
            <a:normAutofit/>
          </a:bodyPr>
          <a:lstStyle>
            <a:lvl1pPr marL="0" indent="0" algn="l">
              <a:buNone/>
              <a:defRPr sz="2400" cap="all" baseline="0">
                <a:solidFill>
                  <a:schemeClr val="tx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93013" y="6492242"/>
            <a:ext cx="3291840" cy="43815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1709" y="6492242"/>
            <a:ext cx="6149863" cy="43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76294" y="6492239"/>
            <a:ext cx="925307" cy="43815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3017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4708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1703072"/>
            <a:ext cx="11887200" cy="3423284"/>
          </a:xfrm>
        </p:spPr>
        <p:txBody>
          <a:bodyPr anchor="b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693" y="5309235"/>
            <a:ext cx="11887200" cy="1649731"/>
          </a:xfrm>
        </p:spPr>
        <p:txBody>
          <a:bodyPr>
            <a:normAutofit/>
          </a:bodyPr>
          <a:lstStyle>
            <a:lvl1pPr marL="0" indent="0">
              <a:buNone/>
              <a:defRPr sz="216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654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9693" y="2699383"/>
            <a:ext cx="5854067" cy="42500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1" y="2699383"/>
            <a:ext cx="5850253" cy="42500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0437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742952"/>
            <a:ext cx="11887200" cy="17735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4023" y="2699383"/>
            <a:ext cx="5579740" cy="98869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9693" y="3688077"/>
            <a:ext cx="5854069" cy="32613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0970" y="2699382"/>
            <a:ext cx="5575922" cy="98869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688077"/>
            <a:ext cx="5850252" cy="32613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3226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765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375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6047" y="731521"/>
            <a:ext cx="4627244" cy="1967861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7441" y="711199"/>
            <a:ext cx="7069451" cy="623824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6047" y="2699383"/>
            <a:ext cx="4627244" cy="4250057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82646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5" y="731520"/>
            <a:ext cx="7121410" cy="1967863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56865" y="731522"/>
            <a:ext cx="4400028" cy="621791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93" y="2699383"/>
            <a:ext cx="7121413" cy="4250057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534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5165597"/>
            <a:ext cx="11894826" cy="983226"/>
          </a:xfrm>
        </p:spPr>
        <p:txBody>
          <a:bodyPr anchor="b">
            <a:normAutofit/>
          </a:bodyPr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9693" y="727711"/>
            <a:ext cx="11894825" cy="3959734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84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37" y="6148824"/>
            <a:ext cx="11893031" cy="818966"/>
          </a:xfrm>
        </p:spPr>
        <p:txBody>
          <a:bodyPr>
            <a:normAutofit/>
          </a:bodyPr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415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748" y="731520"/>
            <a:ext cx="11887146" cy="4114800"/>
          </a:xfrm>
        </p:spPr>
        <p:txBody>
          <a:bodyPr anchor="ctr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93" y="5303519"/>
            <a:ext cx="11885351" cy="1645919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56351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731519"/>
            <a:ext cx="11163302" cy="3298115"/>
          </a:xfrm>
        </p:spPr>
        <p:txBody>
          <a:bodyPr anchor="ctr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064773" y="4038668"/>
            <a:ext cx="10502759" cy="658762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93" y="5171903"/>
            <a:ext cx="11887202" cy="1787395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1084214" y="87887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644844" y="33179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6364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2560850"/>
            <a:ext cx="11887201" cy="3014202"/>
          </a:xfrm>
        </p:spPr>
        <p:txBody>
          <a:bodyPr anchor="b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37" y="5589186"/>
            <a:ext cx="11885406" cy="1368773"/>
          </a:xfrm>
        </p:spPr>
        <p:txBody>
          <a:bodyPr anchor="t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346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369695" y="731520"/>
            <a:ext cx="11887198" cy="2286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69693" y="3209356"/>
            <a:ext cx="3836279" cy="82296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3502" y="4032316"/>
            <a:ext cx="3850482" cy="2917123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7720" y="3213162"/>
            <a:ext cx="3821262" cy="82296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5405056" y="4036122"/>
            <a:ext cx="3834996" cy="2917123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422930" y="3209356"/>
            <a:ext cx="3833962" cy="82296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9422930" y="4032316"/>
            <a:ext cx="3833962" cy="2917123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9864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369694" y="731520"/>
            <a:ext cx="11887199" cy="2286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69696" y="5285515"/>
            <a:ext cx="3834288" cy="69151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69696" y="3200398"/>
            <a:ext cx="3834288" cy="18288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69696" y="5977030"/>
            <a:ext cx="3834288" cy="981412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86864" y="5285515"/>
            <a:ext cx="3840480" cy="69151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386864" y="3200398"/>
            <a:ext cx="3838728" cy="18288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5385112" y="5977029"/>
            <a:ext cx="3840480" cy="972410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423081" y="5285514"/>
            <a:ext cx="3828889" cy="69151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9422931" y="3200398"/>
            <a:ext cx="3833963" cy="18288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9422930" y="5977025"/>
            <a:ext cx="3833962" cy="972414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885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2066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50881" y="731520"/>
            <a:ext cx="2406013" cy="62179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9692" y="731520"/>
            <a:ext cx="9298308" cy="62179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8485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013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319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193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163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2469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193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360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1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7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4630404" cy="82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7146" y="1"/>
            <a:ext cx="14464666" cy="82296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695" y="742222"/>
            <a:ext cx="11887198" cy="1774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695" y="2699384"/>
            <a:ext cx="11887199" cy="4250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8305" y="7059932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9694" y="7059931"/>
            <a:ext cx="748717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31586" y="7059929"/>
            <a:ext cx="92530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703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8" r:id="rId21"/>
    <p:sldLayoutId id="2147483860" r:id="rId22"/>
    <p:sldLayoutId id="2147483861" r:id="rId23"/>
    <p:sldLayoutId id="2147483862" r:id="rId24"/>
    <p:sldLayoutId id="2147483863" r:id="rId25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32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120000"/>
        </a:lnSpc>
        <a:spcBef>
          <a:spcPts val="1200"/>
        </a:spcBef>
        <a:buSzPct val="125000"/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1864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MESS/DESS/AIMS: Мониторинг Электрических Сетей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985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Комплексное решение для безопасности 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оптимизации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электросетей</a:t>
            </a:r>
            <a:endParaRPr lang="en-US" sz="1750" dirty="0">
              <a:solidFill>
                <a:srgbClr val="E0D6DE"/>
              </a:solidFill>
              <a:latin typeface="Noto Sans TC" pitchFamily="34" charset="0"/>
              <a:ea typeface="Noto Sans TC" pitchFamily="34" charset="-122"/>
              <a:cs typeface="Noto Sans TC" pitchFamily="34" charset="-12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4D76C58-1B14-4EC0-8468-8D6EA6CFE45D}"/>
              </a:ext>
            </a:extLst>
          </p:cNvPr>
          <p:cNvSpPr/>
          <p:nvPr/>
        </p:nvSpPr>
        <p:spPr>
          <a:xfrm>
            <a:off x="1498699" y="683299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*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MESS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/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DESS – 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монитор и диспетчер ЭСС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*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AIMS –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 АПК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 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системы мониторинга с искусственным интеллектом и анализом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             данных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8941" y="153781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Особенности Микроконтроллера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29553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3338036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373398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Микропроцессор AVR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4218146"/>
            <a:ext cx="28994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Высокоточный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мониторинг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электросетей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713803" y="329553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74" y="3338036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50919" y="3373398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Безопасность и Эффективность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50919" y="4218146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Оптимизация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работы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электросети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76048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80298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838349"/>
            <a:ext cx="31614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Комплексное Решение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32876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Не просто датчики, а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система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9856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Измерение Параметров Сети</a:t>
            </a:r>
            <a:endParaRPr lang="en-US" sz="4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592" y="2599610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519172" y="3552814"/>
            <a:ext cx="232981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Температура</a:t>
            </a:r>
            <a:r>
              <a:rPr lang="ru-RU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r>
              <a:rPr lang="en-US" sz="2200" dirty="0" err="1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датчиков</a:t>
            </a: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endParaRPr lang="ru-RU" sz="2200" dirty="0">
              <a:solidFill>
                <a:srgbClr val="E0D6DE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-40 до +125 °C, точность 0.1 °C</a:t>
            </a:r>
            <a:endParaRPr lang="en-US" sz="22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03B57B8-A0F4-8B9E-FCC6-53507A81E119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43821" y="69330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Технические Характеристики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036201" y="4114800"/>
            <a:ext cx="7556421" cy="1671994"/>
          </a:xfrm>
          <a:prstGeom prst="roundRect">
            <a:avLst>
              <a:gd name="adj" fmla="val 78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6051441" y="4129565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270635" y="426779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Диапазон рабочих температур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045035" y="426779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-20 °C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до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125°C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043821" y="5137309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4"/>
          <p:cNvSpPr/>
          <p:nvPr/>
        </p:nvSpPr>
        <p:spPr>
          <a:xfrm>
            <a:off x="6059061" y="5136475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6270635" y="5134689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Срок службы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045035" y="5133201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&gt; 5 лет</a:t>
            </a:r>
            <a:endParaRPr lang="en-US" sz="175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AA33877-25D6-B548-F299-D997FBD408AA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41132" y="118955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Функциональность и Передача Данных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25" y="2952274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835057" y="3179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Высокая Точность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835057" y="3669506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Качественные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цифровые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датчики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825" y="431315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835057" y="4539972"/>
            <a:ext cx="29513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Производительность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835057" y="50303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Микропроцессор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обеспечивает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стабильность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25" y="5674042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835057" y="59008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Передача Данных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835057" y="639127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UART, Lan, WiFi, GSM.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07876" y="707768"/>
            <a:ext cx="82538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Сохранение и Анализ Данных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504777" y="25303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Сохранение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422081" y="2884647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Все данные в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базе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данных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92" y="3336369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74204" y="20284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Визуализация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8874204" y="251882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Данные в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реальном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времени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3010" y="3071693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89" y="4183470"/>
            <a:ext cx="32638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Статистический Анализ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9937789" y="4673888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Выявление тенденций,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прогнозирование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9423" y="475845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633638" y="67014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Автоматизация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6" name="Text 8"/>
          <p:cNvSpPr/>
          <p:nvPr/>
        </p:nvSpPr>
        <p:spPr>
          <a:xfrm>
            <a:off x="8633638" y="7191852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Уведомления,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корректирующие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меры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0564" y="6065520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57256" y="52233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Интеграция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20" name="Text 10"/>
          <p:cNvSpPr/>
          <p:nvPr/>
        </p:nvSpPr>
        <p:spPr>
          <a:xfrm>
            <a:off x="793790" y="571380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 системами управления 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аналитики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0595" y="5186720"/>
            <a:ext cx="339328" cy="42422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D891834-DC2F-BB51-4687-AA0715E34357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0">
            <a:extLst>
              <a:ext uri="{FF2B5EF4-FFF2-40B4-BE49-F238E27FC236}">
                <a16:creationId xmlns:a16="http://schemas.microsoft.com/office/drawing/2014/main" id="{7B7192F0-C7FE-42B2-B652-A9AFDD6C2277}"/>
              </a:ext>
            </a:extLst>
          </p:cNvPr>
          <p:cNvSpPr/>
          <p:nvPr/>
        </p:nvSpPr>
        <p:spPr>
          <a:xfrm>
            <a:off x="2517815" y="494228"/>
            <a:ext cx="75212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Изменение параметров температуры</a:t>
            </a:r>
            <a:endParaRPr lang="en-US" sz="44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AA3FB5-4924-4C94-B0F2-1B8B297A1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1203007"/>
            <a:ext cx="12544425" cy="622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19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CBF66FDD-35D3-42CF-A1DC-9DEA4FD03100}"/>
              </a:ext>
            </a:extLst>
          </p:cNvPr>
          <p:cNvSpPr/>
          <p:nvPr/>
        </p:nvSpPr>
        <p:spPr>
          <a:xfrm>
            <a:off x="3270289" y="48077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Пример получаемых данных о температуре</a:t>
            </a:r>
          </a:p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2D00D354-8210-4DD0-9EE8-E552D2B5AD04}"/>
              </a:ext>
            </a:extLst>
          </p:cNvPr>
          <p:cNvSpPr/>
          <p:nvPr/>
        </p:nvSpPr>
        <p:spPr>
          <a:xfrm>
            <a:off x="2000250" y="3254643"/>
            <a:ext cx="3757556" cy="4458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cs typeface="Sora Medium" pitchFamily="34" charset="-120"/>
              </a:rPr>
              <a:t>Где</a:t>
            </a:r>
            <a:r>
              <a:rPr lang="en-US" sz="2400" dirty="0">
                <a:cs typeface="Sora Medium" pitchFamily="34" charset="-120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cs typeface="Sora Medium" pitchFamily="34" charset="-120"/>
              </a:rPr>
              <a:t>tmp</a:t>
            </a:r>
            <a:r>
              <a:rPr lang="ru-RU" sz="2400" dirty="0">
                <a:cs typeface="Sora Medium" pitchFamily="34" charset="-120"/>
              </a:rPr>
              <a:t>(</a:t>
            </a:r>
            <a:r>
              <a:rPr lang="en-US" sz="2400" dirty="0">
                <a:cs typeface="Sora Medium" pitchFamily="34" charset="-120"/>
              </a:rPr>
              <a:t>x) – </a:t>
            </a:r>
            <a:r>
              <a:rPr lang="ru-RU" sz="2400" dirty="0">
                <a:cs typeface="Sora Medium" pitchFamily="34" charset="-120"/>
              </a:rPr>
              <a:t>датчик</a:t>
            </a:r>
            <a:r>
              <a:rPr lang="en-US" sz="2400" dirty="0">
                <a:cs typeface="Sora Medium" pitchFamily="34" charset="-120"/>
              </a:rPr>
              <a:t> </a:t>
            </a:r>
            <a:r>
              <a:rPr lang="ru-RU" sz="2400" dirty="0">
                <a:cs typeface="Sora Medium" pitchFamily="34" charset="-120"/>
              </a:rPr>
              <a:t>температуры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cs typeface="Sora Medium" pitchFamily="34" charset="-120"/>
              </a:rPr>
              <a:t>dat</a:t>
            </a:r>
            <a:r>
              <a:rPr lang="en-US" sz="2400" dirty="0">
                <a:cs typeface="Sora Medium" pitchFamily="34" charset="-120"/>
              </a:rPr>
              <a:t> – </a:t>
            </a:r>
            <a:r>
              <a:rPr lang="ru-RU" sz="2400" dirty="0">
                <a:cs typeface="Sora Medium" pitchFamily="34" charset="-120"/>
              </a:rPr>
              <a:t>дата и время полученных данных</a:t>
            </a:r>
            <a:endParaRPr lang="en-US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F011E9-51EB-4B41-A074-64EFF0925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206" y="1898332"/>
            <a:ext cx="6846644" cy="62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22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42567" y="720388"/>
            <a:ext cx="861345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Преимущества Использования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1449467" y="1839694"/>
            <a:ext cx="1630323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144" y="2293798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306604" y="20665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Надежность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306604" y="2556926"/>
            <a:ext cx="40087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Долгосрочная 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стабильная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работа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223256"/>
            </a:avLst>
          </a:prstGeom>
          <a:solidFill>
            <a:srgbClr val="3F3F4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1449467" y="3259990"/>
            <a:ext cx="3260646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246" y="3714095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936926" y="34868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Гибкость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4936926" y="3977223"/>
            <a:ext cx="41100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Легкая интеграция в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любую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систему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24030"/>
            <a:ext cx="9555480" cy="15240"/>
          </a:xfrm>
          <a:prstGeom prst="roundRect">
            <a:avLst>
              <a:gd name="adj" fmla="val 223256"/>
            </a:avLst>
          </a:prstGeom>
          <a:solidFill>
            <a:srgbClr val="3F3F4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>
            <a:off x="1449467" y="4680287"/>
            <a:ext cx="4890968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467" y="5134391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67249" y="49071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Эффективность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6" name="Text 11"/>
          <p:cNvSpPr/>
          <p:nvPr/>
        </p:nvSpPr>
        <p:spPr>
          <a:xfrm>
            <a:off x="6567249" y="5397519"/>
            <a:ext cx="38965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Оптимизация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работы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электросети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44327"/>
            <a:ext cx="7925157" cy="15240"/>
          </a:xfrm>
          <a:prstGeom prst="roundRect">
            <a:avLst>
              <a:gd name="adj" fmla="val 223256"/>
            </a:avLst>
          </a:prstGeom>
          <a:solidFill>
            <a:srgbClr val="3F3F4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3"/>
          <p:cNvSpPr/>
          <p:nvPr/>
        </p:nvSpPr>
        <p:spPr>
          <a:xfrm>
            <a:off x="1449467" y="6100583"/>
            <a:ext cx="6521410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0688" y="6554688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197691" y="6327397"/>
            <a:ext cx="35140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Простота Использования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21" name="Text 15"/>
          <p:cNvSpPr/>
          <p:nvPr/>
        </p:nvSpPr>
        <p:spPr>
          <a:xfrm>
            <a:off x="8197691" y="6817816"/>
            <a:ext cx="42038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Легкий доступ к данным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для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анализа</a:t>
            </a:r>
            <a:endParaRPr lang="en-US" sz="175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9FBF609-CB2E-00F1-22EA-088A2BE9EA26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481524" y="86046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232422"/>
            <a:ext cx="36080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1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6666548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Надежность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280190" y="3754636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Полный контроль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над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электросетью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28421" y="2232422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2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10614898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Эффективность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0228421" y="3754636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Оптимизация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потребления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энергии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254246" y="5274231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3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8640723" y="63060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Простота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4246" y="6796445"/>
            <a:ext cx="3608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Легкость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использования</a:t>
            </a:r>
            <a:endParaRPr lang="en-US" sz="175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08E4B45-DB42-83D8-4A56-84CC8F806916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F79076E-5DBE-42AA-B37E-FC7E51E609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813" t="17802" b="25854"/>
          <a:stretch/>
        </p:blipFill>
        <p:spPr>
          <a:xfrm>
            <a:off x="0" y="0"/>
            <a:ext cx="5723632" cy="8229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285</TotalTime>
  <Words>222</Words>
  <Application>Microsoft Office PowerPoint</Application>
  <PresentationFormat>Произвольный</PresentationFormat>
  <Paragraphs>70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Tw Cen MT</vt:lpstr>
      <vt:lpstr>Arial</vt:lpstr>
      <vt:lpstr>Noto Sans TC</vt:lpstr>
      <vt:lpstr>Sora Medium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Компьютер_1</cp:lastModifiedBy>
  <cp:revision>20</cp:revision>
  <dcterms:created xsi:type="dcterms:W3CDTF">2025-06-03T12:37:06Z</dcterms:created>
  <dcterms:modified xsi:type="dcterms:W3CDTF">2025-06-23T09:43:17Z</dcterms:modified>
</cp:coreProperties>
</file>