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836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6" r:id="rId11"/>
    <p:sldId id="268" r:id="rId12"/>
    <p:sldId id="264" r:id="rId13"/>
    <p:sldId id="265" r:id="rId14"/>
  </p:sldIdLst>
  <p:sldSz cx="14630400" cy="8229600"/>
  <p:notesSz cx="8229600" cy="14630400"/>
  <p:embeddedFontLst>
    <p:embeddedFont>
      <p:font typeface="Noto Sans TC" panose="020B0604020202020204" charset="-128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Sora Medium" panose="020B0604020202020204" charset="0"/>
      <p:regular r:id="rId21"/>
    </p:embeddedFont>
    <p:embeddedFont>
      <p:font typeface="Tw Cen MT" panose="020B0602020104020603" pitchFamily="34" charset="0"/>
      <p:regular r:id="rId2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B8FF"/>
    <a:srgbClr val="0707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0" d="100"/>
          <a:sy n="100" d="100"/>
        </p:scale>
        <p:origin x="1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9810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4630404" cy="822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1" y="1"/>
            <a:ext cx="2766061" cy="82296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51709" y="1346836"/>
            <a:ext cx="10549890" cy="2865120"/>
          </a:xfrm>
        </p:spPr>
        <p:txBody>
          <a:bodyPr anchor="b">
            <a:normAutofit/>
          </a:bodyPr>
          <a:lstStyle>
            <a:lvl1pPr algn="l">
              <a:defRPr sz="57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1709" y="4322446"/>
            <a:ext cx="10549890" cy="1986914"/>
          </a:xfrm>
        </p:spPr>
        <p:txBody>
          <a:bodyPr>
            <a:normAutofit/>
          </a:bodyPr>
          <a:lstStyle>
            <a:lvl1pPr marL="0" indent="0" algn="l">
              <a:buNone/>
              <a:defRPr sz="2400" cap="all" baseline="0">
                <a:solidFill>
                  <a:schemeClr val="tx2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493013" y="6492242"/>
            <a:ext cx="3291840" cy="438150"/>
          </a:xfrm>
        </p:spPr>
        <p:txBody>
          <a:bodyPr/>
          <a:lstStyle/>
          <a:p>
            <a:fld id="{C764DE79-268F-4C1A-8933-263129D2AF90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51709" y="6492242"/>
            <a:ext cx="6149863" cy="4381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76294" y="6492239"/>
            <a:ext cx="925307" cy="438150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83017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14708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693" y="1703072"/>
            <a:ext cx="11887200" cy="3423284"/>
          </a:xfrm>
        </p:spPr>
        <p:txBody>
          <a:bodyPr anchor="b">
            <a:normAutofit/>
          </a:bodyPr>
          <a:lstStyle>
            <a:lvl1pPr>
              <a:defRPr sz="432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9693" y="5309235"/>
            <a:ext cx="11887200" cy="1649731"/>
          </a:xfrm>
        </p:spPr>
        <p:txBody>
          <a:bodyPr>
            <a:normAutofit/>
          </a:bodyPr>
          <a:lstStyle>
            <a:lvl1pPr marL="0" indent="0">
              <a:buNone/>
              <a:defRPr sz="216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96543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9693" y="2699383"/>
            <a:ext cx="5854067" cy="42500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1" y="2699383"/>
            <a:ext cx="5850253" cy="42500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60437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693" y="742952"/>
            <a:ext cx="11887200" cy="17735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4023" y="2699383"/>
            <a:ext cx="5579740" cy="988694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880" b="0" cap="all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69693" y="3688077"/>
            <a:ext cx="5854069" cy="326136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80970" y="2699382"/>
            <a:ext cx="5575922" cy="988694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880" b="0" cap="all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06640" y="3688077"/>
            <a:ext cx="5850252" cy="326136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53226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07657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33759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6047" y="731521"/>
            <a:ext cx="4627244" cy="1967861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87441" y="711199"/>
            <a:ext cx="7069451" cy="6238241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6047" y="2699383"/>
            <a:ext cx="4627244" cy="4250057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82646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695" y="731520"/>
            <a:ext cx="7121410" cy="1967863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56865" y="731522"/>
            <a:ext cx="4400028" cy="621791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69693" y="2699383"/>
            <a:ext cx="7121413" cy="4250057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15343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693" y="5165597"/>
            <a:ext cx="11894826" cy="983226"/>
          </a:xfrm>
        </p:spPr>
        <p:txBody>
          <a:bodyPr anchor="b">
            <a:normAutofit/>
          </a:bodyPr>
          <a:lstStyle>
            <a:lvl1pPr>
              <a:defRPr sz="384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9693" y="727711"/>
            <a:ext cx="11894825" cy="3959734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84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69637" y="6148824"/>
            <a:ext cx="11893031" cy="818966"/>
          </a:xfrm>
        </p:spPr>
        <p:txBody>
          <a:bodyPr>
            <a:normAutofit/>
          </a:bodyPr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14157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748" y="731520"/>
            <a:ext cx="11887146" cy="4114800"/>
          </a:xfrm>
        </p:spPr>
        <p:txBody>
          <a:bodyPr anchor="ctr">
            <a:normAutofit/>
          </a:bodyPr>
          <a:lstStyle>
            <a:lvl1pPr>
              <a:defRPr sz="432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69693" y="5303519"/>
            <a:ext cx="11885351" cy="1645919"/>
          </a:xfrm>
        </p:spPr>
        <p:txBody>
          <a:bodyPr anchor="ctr">
            <a:normAutofit/>
          </a:bodyPr>
          <a:lstStyle>
            <a:lvl1pPr marL="0" indent="0">
              <a:buNone/>
              <a:defRPr sz="216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56351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455" y="731519"/>
            <a:ext cx="11163302" cy="3298115"/>
          </a:xfrm>
        </p:spPr>
        <p:txBody>
          <a:bodyPr anchor="ctr">
            <a:normAutofit/>
          </a:bodyPr>
          <a:lstStyle>
            <a:lvl1pPr>
              <a:defRPr sz="432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2064773" y="4038668"/>
            <a:ext cx="10502759" cy="658762"/>
          </a:xfrm>
        </p:spPr>
        <p:txBody>
          <a:bodyPr anchor="t"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69693" y="5171903"/>
            <a:ext cx="11887202" cy="1787395"/>
          </a:xfrm>
        </p:spPr>
        <p:txBody>
          <a:bodyPr anchor="ctr">
            <a:normAutofit/>
          </a:bodyPr>
          <a:lstStyle>
            <a:lvl1pPr marL="0" indent="0">
              <a:buNone/>
              <a:defRPr sz="216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1084214" y="878873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96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2644844" y="3317967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96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63647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9693" y="2560850"/>
            <a:ext cx="11887201" cy="3014202"/>
          </a:xfrm>
        </p:spPr>
        <p:txBody>
          <a:bodyPr anchor="b">
            <a:normAutofit/>
          </a:bodyPr>
          <a:lstStyle>
            <a:lvl1pPr>
              <a:defRPr sz="432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69637" y="5589186"/>
            <a:ext cx="11885406" cy="1368773"/>
          </a:xfrm>
        </p:spPr>
        <p:txBody>
          <a:bodyPr anchor="t">
            <a:normAutofit/>
          </a:bodyPr>
          <a:lstStyle>
            <a:lvl1pPr marL="0" indent="0">
              <a:buNone/>
              <a:defRPr sz="216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83464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369695" y="731520"/>
            <a:ext cx="11887198" cy="2286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69693" y="3209356"/>
            <a:ext cx="3836279" cy="82296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880" b="0" cap="all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3502" y="4032316"/>
            <a:ext cx="3850482" cy="2917123"/>
          </a:xfrm>
        </p:spPr>
        <p:txBody>
          <a:bodyPr anchor="t"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7720" y="3213162"/>
            <a:ext cx="3821262" cy="82296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880" b="0" cap="all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5405056" y="4036122"/>
            <a:ext cx="3834996" cy="2917123"/>
          </a:xfrm>
        </p:spPr>
        <p:txBody>
          <a:bodyPr anchor="t"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9422930" y="3209356"/>
            <a:ext cx="3833962" cy="82296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880" b="0" cap="all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9422930" y="4032316"/>
            <a:ext cx="3833962" cy="2917123"/>
          </a:xfrm>
        </p:spPr>
        <p:txBody>
          <a:bodyPr anchor="t"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19864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369694" y="731520"/>
            <a:ext cx="11887199" cy="2286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69696" y="5285515"/>
            <a:ext cx="3834288" cy="69151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69696" y="3200398"/>
            <a:ext cx="3834288" cy="18288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4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69696" y="5977030"/>
            <a:ext cx="3834288" cy="981412"/>
          </a:xfrm>
        </p:spPr>
        <p:txBody>
          <a:bodyPr anchor="t"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86864" y="5285515"/>
            <a:ext cx="3840480" cy="69151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5386864" y="3200398"/>
            <a:ext cx="3838728" cy="18288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4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5385112" y="5977029"/>
            <a:ext cx="3840480" cy="972410"/>
          </a:xfrm>
        </p:spPr>
        <p:txBody>
          <a:bodyPr anchor="t"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9423081" y="5285514"/>
            <a:ext cx="3828889" cy="69151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9422931" y="3200398"/>
            <a:ext cx="3833963" cy="18288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4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9422930" y="5977025"/>
            <a:ext cx="3833962" cy="972414"/>
          </a:xfrm>
        </p:spPr>
        <p:txBody>
          <a:bodyPr anchor="t"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688526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72066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50881" y="731520"/>
            <a:ext cx="2406013" cy="62179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69692" y="731520"/>
            <a:ext cx="9298308" cy="621792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084853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80132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83195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81930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97467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91632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12042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22469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61933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73602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713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4630404" cy="822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7146" y="1"/>
            <a:ext cx="14464666" cy="82296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69695" y="742222"/>
            <a:ext cx="11887198" cy="17742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9695" y="2699384"/>
            <a:ext cx="11887199" cy="42500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48305" y="7059932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8/14/2025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69694" y="7059931"/>
            <a:ext cx="7487171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331586" y="7059929"/>
            <a:ext cx="925307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7703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  <p:sldLayoutId id="2147483853" r:id="rId17"/>
    <p:sldLayoutId id="2147483854" r:id="rId18"/>
    <p:sldLayoutId id="2147483855" r:id="rId19"/>
    <p:sldLayoutId id="2147483856" r:id="rId20"/>
    <p:sldLayoutId id="2147483857" r:id="rId21"/>
    <p:sldLayoutId id="2147483858" r:id="rId22"/>
    <p:sldLayoutId id="2147483859" r:id="rId23"/>
    <p:sldLayoutId id="2147483860" r:id="rId24"/>
    <p:sldLayoutId id="2147483861" r:id="rId25"/>
    <p:sldLayoutId id="2147483862" r:id="rId26"/>
    <p:sldLayoutId id="2147483863" r:id="rId27"/>
  </p:sldLayoutIdLst>
  <p:hf sldNum="0" hdr="0" ftr="0" dt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432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120000"/>
        </a:lnSpc>
        <a:spcBef>
          <a:spcPts val="1200"/>
        </a:spcBef>
        <a:buSzPct val="125000"/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120000"/>
        </a:lnSpc>
        <a:spcBef>
          <a:spcPts val="6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120000"/>
        </a:lnSpc>
        <a:spcBef>
          <a:spcPts val="600"/>
        </a:spcBef>
        <a:buSzPct val="125000"/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120000"/>
        </a:lnSpc>
        <a:spcBef>
          <a:spcPts val="600"/>
        </a:spcBef>
        <a:buSzPct val="125000"/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120000"/>
        </a:lnSpc>
        <a:spcBef>
          <a:spcPts val="600"/>
        </a:spcBef>
        <a:buSzPct val="125000"/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120000"/>
        </a:lnSpc>
        <a:spcBef>
          <a:spcPts val="600"/>
        </a:spcBef>
        <a:buSzPct val="125000"/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120000"/>
        </a:lnSpc>
        <a:spcBef>
          <a:spcPts val="600"/>
        </a:spcBef>
        <a:buSzPct val="125000"/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120000"/>
        </a:lnSpc>
        <a:spcBef>
          <a:spcPts val="600"/>
        </a:spcBef>
        <a:buSzPct val="125000"/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120000"/>
        </a:lnSpc>
        <a:spcBef>
          <a:spcPts val="600"/>
        </a:spcBef>
        <a:buSzPct val="125000"/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518648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MESS/DESS/AIMS: Мониторинг Электрических Сетей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985147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Комплексное решение для безопасности и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оптимизации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электросетей</a:t>
            </a:r>
            <a:endParaRPr lang="en-US" sz="1750" dirty="0">
              <a:solidFill>
                <a:srgbClr val="E0D6DE"/>
              </a:solidFill>
              <a:latin typeface="Noto Sans TC" pitchFamily="34" charset="0"/>
              <a:ea typeface="Noto Sans TC" pitchFamily="34" charset="-122"/>
              <a:cs typeface="Noto Sans TC" pitchFamily="34" charset="-120"/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C4D76C58-1B14-4EC0-8468-8D6EA6CFE45D}"/>
              </a:ext>
            </a:extLst>
          </p:cNvPr>
          <p:cNvSpPr/>
          <p:nvPr/>
        </p:nvSpPr>
        <p:spPr>
          <a:xfrm>
            <a:off x="1498699" y="6832997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1750" dirty="0">
                <a:solidFill>
                  <a:srgbClr val="E0D6DE"/>
                </a:solidFill>
                <a:ea typeface="Noto Sans TC" pitchFamily="34" charset="-122"/>
              </a:rPr>
              <a:t>*</a:t>
            </a:r>
            <a:r>
              <a:rPr lang="en-US" sz="1750" dirty="0">
                <a:solidFill>
                  <a:srgbClr val="E0D6DE"/>
                </a:solidFill>
                <a:ea typeface="Noto Sans TC" pitchFamily="34" charset="-122"/>
              </a:rPr>
              <a:t>MESS</a:t>
            </a:r>
            <a:r>
              <a:rPr lang="ru-RU" sz="1750" dirty="0">
                <a:solidFill>
                  <a:srgbClr val="E0D6DE"/>
                </a:solidFill>
                <a:ea typeface="Noto Sans TC" pitchFamily="34" charset="-122"/>
              </a:rPr>
              <a:t>/</a:t>
            </a:r>
            <a:r>
              <a:rPr lang="en-US" sz="1750" dirty="0">
                <a:solidFill>
                  <a:srgbClr val="E0D6DE"/>
                </a:solidFill>
                <a:ea typeface="Noto Sans TC" pitchFamily="34" charset="-122"/>
              </a:rPr>
              <a:t>DESS – </a:t>
            </a:r>
            <a:r>
              <a:rPr lang="ru-RU" sz="1750" dirty="0">
                <a:solidFill>
                  <a:srgbClr val="E0D6DE"/>
                </a:solidFill>
                <a:ea typeface="Noto Sans TC" pitchFamily="34" charset="-122"/>
              </a:rPr>
              <a:t>монитор и диспетчер ЭСС</a:t>
            </a:r>
          </a:p>
          <a:p>
            <a:pPr marL="0" indent="0" algn="l">
              <a:lnSpc>
                <a:spcPts val="2850"/>
              </a:lnSpc>
              <a:buNone/>
            </a:pPr>
            <a:r>
              <a:rPr lang="ru-RU" sz="1750" dirty="0">
                <a:solidFill>
                  <a:srgbClr val="E0D6DE"/>
                </a:solidFill>
                <a:ea typeface="Noto Sans TC" pitchFamily="34" charset="-122"/>
              </a:rPr>
              <a:t>*</a:t>
            </a:r>
            <a:r>
              <a:rPr lang="en-US" sz="1750" dirty="0">
                <a:solidFill>
                  <a:srgbClr val="E0D6DE"/>
                </a:solidFill>
                <a:ea typeface="Noto Sans TC" pitchFamily="34" charset="-122"/>
              </a:rPr>
              <a:t>AIMS –</a:t>
            </a:r>
            <a:r>
              <a:rPr lang="ru-RU" sz="1750" dirty="0">
                <a:solidFill>
                  <a:srgbClr val="E0D6DE"/>
                </a:solidFill>
                <a:ea typeface="Noto Sans TC" pitchFamily="34" charset="-122"/>
              </a:rPr>
              <a:t> АПК</a:t>
            </a:r>
            <a:r>
              <a:rPr lang="en-US" sz="1750" dirty="0">
                <a:solidFill>
                  <a:srgbClr val="E0D6DE"/>
                </a:solidFill>
                <a:ea typeface="Noto Sans TC" pitchFamily="34" charset="-122"/>
              </a:rPr>
              <a:t> </a:t>
            </a:r>
            <a:r>
              <a:rPr lang="ru-RU" sz="1750" dirty="0">
                <a:solidFill>
                  <a:srgbClr val="E0D6DE"/>
                </a:solidFill>
                <a:ea typeface="Noto Sans TC" pitchFamily="34" charset="-122"/>
              </a:rPr>
              <a:t>системы мониторинга с искусственным интеллектом и анализом</a:t>
            </a:r>
          </a:p>
          <a:p>
            <a:pPr marL="0" indent="0" algn="l">
              <a:lnSpc>
                <a:spcPts val="2850"/>
              </a:lnSpc>
              <a:buNone/>
            </a:pPr>
            <a:r>
              <a:rPr lang="ru-RU" sz="1750" dirty="0">
                <a:solidFill>
                  <a:srgbClr val="E0D6DE"/>
                </a:solidFill>
                <a:ea typeface="Noto Sans TC" pitchFamily="34" charset="-122"/>
              </a:rPr>
              <a:t>             данных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48941" y="1537811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Особенности Микроконтроллера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295531"/>
            <a:ext cx="510302" cy="510302"/>
          </a:xfrm>
          <a:prstGeom prst="roundRect">
            <a:avLst>
              <a:gd name="adj" fmla="val 6667"/>
            </a:avLst>
          </a:prstGeom>
          <a:solidFill>
            <a:srgbClr val="26262B"/>
          </a:solidFill>
          <a:ln/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3338036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30906" y="3373398"/>
            <a:ext cx="289941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Микропроцессор AVR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1530906" y="4218146"/>
            <a:ext cx="289941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Высокоточный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мониторинг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электросетей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4713803" y="3295531"/>
            <a:ext cx="510302" cy="510302"/>
          </a:xfrm>
          <a:prstGeom prst="roundRect">
            <a:avLst>
              <a:gd name="adj" fmla="val 6667"/>
            </a:avLst>
          </a:prstGeom>
          <a:solidFill>
            <a:srgbClr val="26262B"/>
          </a:solidFill>
          <a:ln/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74" y="3338036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450919" y="3373398"/>
            <a:ext cx="289941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Безопасность и Эффективность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5450919" y="4218146"/>
            <a:ext cx="289941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Оптимизация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работы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электросети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793790" y="5760482"/>
            <a:ext cx="510302" cy="510302"/>
          </a:xfrm>
          <a:prstGeom prst="roundRect">
            <a:avLst>
              <a:gd name="adj" fmla="val 6667"/>
            </a:avLst>
          </a:prstGeom>
          <a:solidFill>
            <a:srgbClr val="26262B"/>
          </a:solidFill>
          <a:ln/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860" y="5802987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30906" y="5838349"/>
            <a:ext cx="316146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Комплексное Решение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1530906" y="6328767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Не просто датчики, а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система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898565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Измерение Параметров Сети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2656284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80190" y="3450074"/>
            <a:ext cx="232981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Напряжение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280190" y="3940492"/>
            <a:ext cx="248281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0-</a:t>
            </a:r>
            <a:r>
              <a:rPr lang="ru-RU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1000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В, точность 1 В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3493" y="2656284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893493" y="3450074"/>
            <a:ext cx="232981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Ток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8893493" y="3940492"/>
            <a:ext cx="23298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0-</a:t>
            </a:r>
            <a:r>
              <a:rPr lang="ru-RU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1000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А, точность 1 А</a:t>
            </a:r>
            <a:r>
              <a:rPr lang="ru-RU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,</a:t>
            </a:r>
          </a:p>
          <a:p>
            <a:pPr marL="0" indent="0" algn="l">
              <a:lnSpc>
                <a:spcPts val="2850"/>
              </a:lnSpc>
              <a:buNone/>
            </a:pPr>
            <a:r>
              <a:rPr lang="ru-RU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</a:rPr>
              <a:t>1000-3000 А – 3А, </a:t>
            </a:r>
          </a:p>
          <a:p>
            <a:pPr marL="0" indent="0" algn="l">
              <a:lnSpc>
                <a:spcPts val="2850"/>
              </a:lnSpc>
              <a:buNone/>
            </a:pPr>
            <a:r>
              <a:rPr lang="ru-RU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</a:rPr>
              <a:t>3000-6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</a:rPr>
              <a:t>3</a:t>
            </a:r>
            <a:r>
              <a:rPr lang="ru-RU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</a:rPr>
              <a:t>00 А – 6А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06795" y="2656284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1506795" y="3450074"/>
            <a:ext cx="2329815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 err="1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Температура</a:t>
            </a:r>
            <a:r>
              <a:rPr lang="ru-RU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 </a:t>
            </a:r>
            <a:r>
              <a:rPr lang="en-US" sz="2200" dirty="0" err="1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датчиков</a:t>
            </a: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 </a:t>
            </a:r>
            <a:endParaRPr lang="ru-RU" sz="2200" dirty="0">
              <a:solidFill>
                <a:srgbClr val="E0D6DE"/>
              </a:solidFill>
              <a:latin typeface="Sora Medium" pitchFamily="34" charset="0"/>
              <a:ea typeface="Sora Medium" pitchFamily="34" charset="-122"/>
              <a:cs typeface="Sora Medium" pitchFamily="34" charset="-120"/>
            </a:endParaRPr>
          </a:p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-40 до +125 °C, точность 0.1 °C</a:t>
            </a:r>
            <a:endParaRPr lang="en-US" sz="2200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0190" y="5321022"/>
            <a:ext cx="566976" cy="566976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6280190" y="6114812"/>
            <a:ext cx="232981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Влажность</a:t>
            </a:r>
            <a:endParaRPr lang="en-US" sz="2200" dirty="0"/>
          </a:p>
        </p:txBody>
      </p:sp>
      <p:sp>
        <p:nvSpPr>
          <p:cNvPr id="14" name="Text 7"/>
          <p:cNvSpPr/>
          <p:nvPr/>
        </p:nvSpPr>
        <p:spPr>
          <a:xfrm>
            <a:off x="6280190" y="6605230"/>
            <a:ext cx="23298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Точность 0.1%, расчет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точки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росы</a:t>
            </a:r>
            <a:endParaRPr lang="en-US" sz="1750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03B57B8-A0F4-8B9E-FCC6-53507A81E119}"/>
              </a:ext>
            </a:extLst>
          </p:cNvPr>
          <p:cNvSpPr/>
          <p:nvPr/>
        </p:nvSpPr>
        <p:spPr>
          <a:xfrm>
            <a:off x="12671702" y="7466029"/>
            <a:ext cx="1857080" cy="678730"/>
          </a:xfrm>
          <a:prstGeom prst="rect">
            <a:avLst/>
          </a:prstGeom>
          <a:solidFill>
            <a:srgbClr val="07070C"/>
          </a:solidFill>
          <a:ln>
            <a:solidFill>
              <a:srgbClr val="0707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573893"/>
            <a:ext cx="627102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Датчики Безопасности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3622834"/>
            <a:ext cx="4196358" cy="2032754"/>
          </a:xfrm>
          <a:prstGeom prst="roundRect">
            <a:avLst>
              <a:gd name="adj" fmla="val 1674"/>
            </a:avLst>
          </a:prstGeom>
          <a:solidFill>
            <a:srgbClr val="26262B"/>
          </a:solidFill>
          <a:ln/>
        </p:spPr>
      </p:sp>
      <p:sp>
        <p:nvSpPr>
          <p:cNvPr id="4" name="Text 2"/>
          <p:cNvSpPr/>
          <p:nvPr/>
        </p:nvSpPr>
        <p:spPr>
          <a:xfrm>
            <a:off x="1020604" y="384964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Датчики Открытия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020604" y="4340066"/>
            <a:ext cx="374273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Отслеживание несанкционированного доступа в ВРУ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5216962" y="3622834"/>
            <a:ext cx="4196358" cy="2032754"/>
          </a:xfrm>
          <a:prstGeom prst="roundRect">
            <a:avLst>
              <a:gd name="adj" fmla="val 1674"/>
            </a:avLst>
          </a:prstGeom>
          <a:solidFill>
            <a:srgbClr val="26262B"/>
          </a:solidFill>
          <a:ln/>
        </p:spPr>
      </p:sp>
      <p:sp>
        <p:nvSpPr>
          <p:cNvPr id="7" name="Text 5"/>
          <p:cNvSpPr/>
          <p:nvPr/>
        </p:nvSpPr>
        <p:spPr>
          <a:xfrm>
            <a:off x="5443776" y="384964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Датчики Дыма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443776" y="4340066"/>
            <a:ext cx="374273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Сигнал тревоги при обнаружении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дыма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9640133" y="3622834"/>
            <a:ext cx="4196358" cy="2032754"/>
          </a:xfrm>
          <a:prstGeom prst="roundRect">
            <a:avLst>
              <a:gd name="adj" fmla="val 1674"/>
            </a:avLst>
          </a:prstGeom>
          <a:solidFill>
            <a:srgbClr val="26262B"/>
          </a:solidFill>
          <a:ln/>
        </p:spPr>
      </p:sp>
      <p:sp>
        <p:nvSpPr>
          <p:cNvPr id="10" name="Text 8"/>
          <p:cNvSpPr/>
          <p:nvPr/>
        </p:nvSpPr>
        <p:spPr>
          <a:xfrm>
            <a:off x="9866948" y="384964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Датчики Воды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9866948" y="4340066"/>
            <a:ext cx="374273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Сигнализация о залитии,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предотвращение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повреждений</a:t>
            </a:r>
            <a:endParaRPr lang="en-US" sz="175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2A7D512-17DD-2AA1-A6FA-CE2984767026}"/>
              </a:ext>
            </a:extLst>
          </p:cNvPr>
          <p:cNvSpPr/>
          <p:nvPr/>
        </p:nvSpPr>
        <p:spPr>
          <a:xfrm>
            <a:off x="12671702" y="7466029"/>
            <a:ext cx="1857080" cy="678730"/>
          </a:xfrm>
          <a:prstGeom prst="rect">
            <a:avLst/>
          </a:prstGeom>
          <a:solidFill>
            <a:srgbClr val="07070C"/>
          </a:solidFill>
          <a:ln>
            <a:solidFill>
              <a:srgbClr val="0707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43821" y="693301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Технические Характеристики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036201" y="2452926"/>
            <a:ext cx="7556421" cy="4355544"/>
          </a:xfrm>
          <a:prstGeom prst="roundRect">
            <a:avLst>
              <a:gd name="adj" fmla="val 781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043821" y="2460546"/>
            <a:ext cx="7541181" cy="10132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6270635" y="2604255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Диапазон рабочего напряжения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10045035" y="2604255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5 В до 12,5 В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6043821" y="3473768"/>
            <a:ext cx="7541181" cy="6503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6270635" y="3617476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Потребляемый ток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10045035" y="3617476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300 мА ± 5 мА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6043821" y="4124087"/>
            <a:ext cx="7541181" cy="10132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6270635" y="4267796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Диапазон рабочих температур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10045035" y="4267796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-10 °C до 70°C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6043821" y="5137309"/>
            <a:ext cx="7541181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6270635" y="5281018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Диапазон рабочей влажности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10045035" y="5281018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0% до 75%</a:t>
            </a:r>
            <a:endParaRPr lang="en-US" sz="1750" dirty="0"/>
          </a:p>
        </p:txBody>
      </p:sp>
      <p:sp>
        <p:nvSpPr>
          <p:cNvPr id="17" name="Shape 14"/>
          <p:cNvSpPr/>
          <p:nvPr/>
        </p:nvSpPr>
        <p:spPr>
          <a:xfrm>
            <a:off x="6043821" y="6150531"/>
            <a:ext cx="75411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6270635" y="6294240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Срок службы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10045035" y="6294240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&gt; 5 лет</a:t>
            </a:r>
            <a:endParaRPr lang="en-US" sz="1750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7AA33877-25D6-B548-F299-D997FBD408AA}"/>
              </a:ext>
            </a:extLst>
          </p:cNvPr>
          <p:cNvSpPr/>
          <p:nvPr/>
        </p:nvSpPr>
        <p:spPr>
          <a:xfrm>
            <a:off x="12671702" y="7466029"/>
            <a:ext cx="1857080" cy="678730"/>
          </a:xfrm>
          <a:prstGeom prst="rect">
            <a:avLst/>
          </a:prstGeom>
          <a:solidFill>
            <a:srgbClr val="07070C"/>
          </a:solidFill>
          <a:ln>
            <a:solidFill>
              <a:srgbClr val="0707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523053"/>
            <a:ext cx="752129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Производимые Измерения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79880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Электрические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379952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Напряжение фаза 1, 2, 3: 0</a:t>
            </a:r>
            <a:r>
              <a:rPr lang="ru-RU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–</a:t>
            </a:r>
            <a:r>
              <a:rPr lang="ru-RU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1000 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В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822150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Ток фаза 1, 2, 3: 0</a:t>
            </a:r>
            <a:r>
              <a:rPr lang="ru-RU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–</a:t>
            </a:r>
            <a:r>
              <a:rPr lang="ru-RU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6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3</a:t>
            </a:r>
            <a:r>
              <a:rPr lang="ru-RU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00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A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5332928" y="379880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Окружающая Среда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5332928" y="4379952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Температура: -40 до +125 ºС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5332928" y="4822150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Влажность: 0-100%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5332928" y="5264348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Точка росы: -40 до +125 ºС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9872067" y="379880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Безопасность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9872067" y="4379952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Задымленность: 0-99999 ppb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9872067" y="4822150"/>
            <a:ext cx="39781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Открытие, газ/дым, вода: датчики наличия</a:t>
            </a:r>
            <a:endParaRPr lang="en-US" sz="1750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7809988-818E-10F1-83EB-1AFEC322528E}"/>
              </a:ext>
            </a:extLst>
          </p:cNvPr>
          <p:cNvSpPr/>
          <p:nvPr/>
        </p:nvSpPr>
        <p:spPr>
          <a:xfrm>
            <a:off x="12671702" y="7466029"/>
            <a:ext cx="1857080" cy="678730"/>
          </a:xfrm>
          <a:prstGeom prst="rect">
            <a:avLst/>
          </a:prstGeom>
          <a:solidFill>
            <a:srgbClr val="07070C"/>
          </a:solidFill>
          <a:ln>
            <a:solidFill>
              <a:srgbClr val="0707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41132" y="118955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Функциональность и Передача Данных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825" y="2952274"/>
            <a:ext cx="1134070" cy="13608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835057" y="317908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Высокая Точность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2835057" y="3669506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Качественные датчики и аналоговые входы.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0825" y="4313158"/>
            <a:ext cx="1134070" cy="136088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835057" y="4539972"/>
            <a:ext cx="295132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Производительность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2835057" y="5030391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Микропроцессор обеспечивает стабильность.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0825" y="5674042"/>
            <a:ext cx="1134070" cy="136088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835057" y="590085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Передача Данных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2835057" y="6391275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UART, Lan, WiFi, GSM.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07876" y="707768"/>
            <a:ext cx="825388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Сохранение и Анализ Данных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2504777" y="25303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Сохранение</a:t>
            </a:r>
            <a:endParaRPr lang="en-US" sz="2200" dirty="0">
              <a:solidFill>
                <a:srgbClr val="97B8FF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1422081" y="2884647"/>
            <a:ext cx="389870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Все данные в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базе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данных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3492" y="3336369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874204" y="202840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Визуализация</a:t>
            </a:r>
            <a:endParaRPr lang="en-US" sz="2200" dirty="0">
              <a:solidFill>
                <a:srgbClr val="97B8FF"/>
              </a:solidFill>
            </a:endParaRPr>
          </a:p>
        </p:txBody>
      </p:sp>
      <p:sp>
        <p:nvSpPr>
          <p:cNvPr id="8" name="Text 4"/>
          <p:cNvSpPr/>
          <p:nvPr/>
        </p:nvSpPr>
        <p:spPr>
          <a:xfrm>
            <a:off x="8874204" y="2518828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Данные в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реальном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времени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3010" y="3071693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7789" y="4183470"/>
            <a:ext cx="326386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Статистический Анализ</a:t>
            </a:r>
            <a:endParaRPr lang="en-US" sz="2200" dirty="0">
              <a:solidFill>
                <a:srgbClr val="97B8FF"/>
              </a:solidFill>
            </a:endParaRPr>
          </a:p>
        </p:txBody>
      </p:sp>
      <p:sp>
        <p:nvSpPr>
          <p:cNvPr id="12" name="Text 6"/>
          <p:cNvSpPr/>
          <p:nvPr/>
        </p:nvSpPr>
        <p:spPr>
          <a:xfrm>
            <a:off x="9937789" y="4673888"/>
            <a:ext cx="378535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Выявление тенденций,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прогнозирование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19423" y="4758452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8633638" y="670143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Автоматизация</a:t>
            </a:r>
            <a:endParaRPr lang="en-US" sz="2200" dirty="0">
              <a:solidFill>
                <a:srgbClr val="97B8FF"/>
              </a:solidFill>
            </a:endParaRPr>
          </a:p>
        </p:txBody>
      </p:sp>
      <p:sp>
        <p:nvSpPr>
          <p:cNvPr id="16" name="Text 8"/>
          <p:cNvSpPr/>
          <p:nvPr/>
        </p:nvSpPr>
        <p:spPr>
          <a:xfrm>
            <a:off x="8633638" y="7191852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Уведомления,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корректирующие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меры</a:t>
            </a:r>
            <a:endParaRPr lang="en-US" sz="17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70564" y="6065520"/>
            <a:ext cx="339328" cy="424220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1857256" y="522339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Интеграция</a:t>
            </a:r>
            <a:endParaRPr lang="en-US" sz="2200" dirty="0">
              <a:solidFill>
                <a:srgbClr val="97B8FF"/>
              </a:solidFill>
            </a:endParaRPr>
          </a:p>
        </p:txBody>
      </p:sp>
      <p:sp>
        <p:nvSpPr>
          <p:cNvPr id="20" name="Text 10"/>
          <p:cNvSpPr/>
          <p:nvPr/>
        </p:nvSpPr>
        <p:spPr>
          <a:xfrm>
            <a:off x="793790" y="5713809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С системами управления и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аналитики</a:t>
            </a:r>
            <a:endParaRPr lang="en-US" sz="1750" dirty="0"/>
          </a:p>
        </p:txBody>
      </p:sp>
      <p:pic>
        <p:nvPicPr>
          <p:cNvPr id="21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22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0595" y="5186720"/>
            <a:ext cx="339328" cy="424220"/>
          </a:xfrm>
          <a:prstGeom prst="rect">
            <a:avLst/>
          </a:prstGeom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AD891834-DC2F-BB51-4687-AA0715E34357}"/>
              </a:ext>
            </a:extLst>
          </p:cNvPr>
          <p:cNvSpPr/>
          <p:nvPr/>
        </p:nvSpPr>
        <p:spPr>
          <a:xfrm>
            <a:off x="12671702" y="7466029"/>
            <a:ext cx="1857080" cy="678730"/>
          </a:xfrm>
          <a:prstGeom prst="rect">
            <a:avLst/>
          </a:prstGeom>
          <a:solidFill>
            <a:srgbClr val="07070C"/>
          </a:solidFill>
          <a:ln>
            <a:solidFill>
              <a:srgbClr val="0707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7DB9096-DA0E-4DFD-BA0F-3C319A5712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0" y="1733095"/>
            <a:ext cx="11296650" cy="6496505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CBF66FDD-35D3-42CF-A1DC-9DEA4FD03100}"/>
              </a:ext>
            </a:extLst>
          </p:cNvPr>
          <p:cNvSpPr/>
          <p:nvPr/>
        </p:nvSpPr>
        <p:spPr>
          <a:xfrm>
            <a:off x="3536989" y="480775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ru-RU" sz="44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Пример получаемых данных</a:t>
            </a:r>
            <a:endParaRPr lang="en-US" sz="4450" dirty="0"/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2D00D354-8210-4DD0-9EE8-E552D2B5AD04}"/>
              </a:ext>
            </a:extLst>
          </p:cNvPr>
          <p:cNvSpPr/>
          <p:nvPr/>
        </p:nvSpPr>
        <p:spPr>
          <a:xfrm>
            <a:off x="704494" y="2428111"/>
            <a:ext cx="2705456" cy="44587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sz="2400" dirty="0">
                <a:cs typeface="Sora Medium" pitchFamily="34" charset="-120"/>
              </a:rPr>
              <a:t>Где</a:t>
            </a:r>
            <a:r>
              <a:rPr lang="en-US" sz="2400" dirty="0">
                <a:cs typeface="Sora Medium" pitchFamily="34" charset="-120"/>
              </a:rPr>
              <a:t>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cs typeface="Sora Medium" pitchFamily="34" charset="-120"/>
              </a:rPr>
              <a:t>U1, U2, U3, I1, I2, I3 – </a:t>
            </a:r>
            <a:r>
              <a:rPr lang="ru-RU" sz="2400" dirty="0">
                <a:cs typeface="Sora Medium" pitchFamily="34" charset="-120"/>
              </a:rPr>
              <a:t>напряжение и ток на 1, 2 и 3 фазе соответственно</a:t>
            </a:r>
            <a:endParaRPr lang="en-US" sz="2400" dirty="0">
              <a:cs typeface="Sora Medium" pitchFamily="34" charset="-12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cs typeface="Sora Medium" pitchFamily="34" charset="-120"/>
              </a:rPr>
              <a:t>tmp</a:t>
            </a:r>
            <a:r>
              <a:rPr lang="ru-RU" sz="2400" dirty="0">
                <a:cs typeface="Sora Medium" pitchFamily="34" charset="-120"/>
              </a:rPr>
              <a:t>(</a:t>
            </a:r>
            <a:r>
              <a:rPr lang="en-US" sz="2400" dirty="0">
                <a:cs typeface="Sora Medium" pitchFamily="34" charset="-120"/>
              </a:rPr>
              <a:t>x) – </a:t>
            </a:r>
            <a:r>
              <a:rPr lang="ru-RU" sz="2400" dirty="0">
                <a:cs typeface="Sora Medium" pitchFamily="34" charset="-120"/>
              </a:rPr>
              <a:t>датчик температуры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cs typeface="Sora Medium" pitchFamily="34" charset="-120"/>
              </a:rPr>
              <a:t>dat</a:t>
            </a:r>
            <a:r>
              <a:rPr lang="en-US" sz="2400" dirty="0">
                <a:cs typeface="Sora Medium" pitchFamily="34" charset="-120"/>
              </a:rPr>
              <a:t> – </a:t>
            </a:r>
            <a:r>
              <a:rPr lang="ru-RU" sz="2400" dirty="0">
                <a:cs typeface="Sora Medium" pitchFamily="34" charset="-120"/>
              </a:rPr>
              <a:t>дата и время полученных данных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727221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8DEDE1-413B-4065-B1B5-60CD9AA40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2" y="1457325"/>
            <a:ext cx="14609620" cy="6696075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6" name="Text 0">
            <a:extLst>
              <a:ext uri="{FF2B5EF4-FFF2-40B4-BE49-F238E27FC236}">
                <a16:creationId xmlns:a16="http://schemas.microsoft.com/office/drawing/2014/main" id="{7B7192F0-C7FE-42B2-B652-A9AFDD6C2277}"/>
              </a:ext>
            </a:extLst>
          </p:cNvPr>
          <p:cNvSpPr/>
          <p:nvPr/>
        </p:nvSpPr>
        <p:spPr>
          <a:xfrm>
            <a:off x="2517815" y="494228"/>
            <a:ext cx="752129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ru-RU" sz="44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Изменение параметров напряжения</a:t>
            </a:r>
            <a:endParaRPr lang="en-US" sz="4450" dirty="0"/>
          </a:p>
        </p:txBody>
      </p:sp>
    </p:spTree>
    <p:extLst>
      <p:ext uri="{BB962C8B-B14F-4D97-AF65-F5344CB8AC3E}">
        <p14:creationId xmlns:p14="http://schemas.microsoft.com/office/powerpoint/2010/main" val="4171219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0E2099C3-5E8F-4D3F-995D-8665825D227D}"/>
              </a:ext>
            </a:extLst>
          </p:cNvPr>
          <p:cNvSpPr/>
          <p:nvPr/>
        </p:nvSpPr>
        <p:spPr>
          <a:xfrm>
            <a:off x="2517815" y="494228"/>
            <a:ext cx="752129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ru-RU" sz="44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Изменение параметров температуры</a:t>
            </a:r>
            <a:endParaRPr lang="en-US" sz="445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5D83C4-0E5E-4CC4-ADDC-696F93A1C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987" y="1203007"/>
            <a:ext cx="12544425" cy="622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237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442567" y="720388"/>
            <a:ext cx="861345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Преимущества Использования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1449467" y="1839694"/>
            <a:ext cx="1630323" cy="1306949"/>
          </a:xfrm>
          <a:prstGeom prst="roundRect">
            <a:avLst>
              <a:gd name="adj" fmla="val 2603"/>
            </a:avLst>
          </a:prstGeom>
          <a:solidFill>
            <a:srgbClr val="26262B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5144" y="2293798"/>
            <a:ext cx="318968" cy="3986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306604" y="206650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Надежность</a:t>
            </a:r>
            <a:endParaRPr lang="en-US" sz="2200" dirty="0">
              <a:solidFill>
                <a:srgbClr val="97B8FF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3306604" y="2556926"/>
            <a:ext cx="40087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Долгосрочная и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стабильная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работа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2537460" y="3203734"/>
            <a:ext cx="11185803" cy="15240"/>
          </a:xfrm>
          <a:prstGeom prst="roundRect">
            <a:avLst>
              <a:gd name="adj" fmla="val 223256"/>
            </a:avLst>
          </a:prstGeom>
          <a:solidFill>
            <a:srgbClr val="3F3F44"/>
          </a:solidFill>
          <a:ln/>
        </p:spPr>
      </p:sp>
      <p:sp>
        <p:nvSpPr>
          <p:cNvPr id="8" name="Shape 5"/>
          <p:cNvSpPr/>
          <p:nvPr/>
        </p:nvSpPr>
        <p:spPr>
          <a:xfrm>
            <a:off x="1449467" y="3259990"/>
            <a:ext cx="3260646" cy="1306949"/>
          </a:xfrm>
          <a:prstGeom prst="roundRect">
            <a:avLst>
              <a:gd name="adj" fmla="val 2603"/>
            </a:avLst>
          </a:prstGeom>
          <a:solidFill>
            <a:srgbClr val="26262B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0246" y="3714095"/>
            <a:ext cx="318968" cy="39862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936926" y="348680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Гибкость</a:t>
            </a:r>
            <a:endParaRPr lang="en-US" sz="2200" dirty="0">
              <a:solidFill>
                <a:srgbClr val="97B8FF"/>
              </a:solidFill>
            </a:endParaRPr>
          </a:p>
        </p:txBody>
      </p:sp>
      <p:sp>
        <p:nvSpPr>
          <p:cNvPr id="11" name="Text 7"/>
          <p:cNvSpPr/>
          <p:nvPr/>
        </p:nvSpPr>
        <p:spPr>
          <a:xfrm>
            <a:off x="4936926" y="3977223"/>
            <a:ext cx="41100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Легкая интеграция в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любую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систему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4167783" y="4624030"/>
            <a:ext cx="9555480" cy="15240"/>
          </a:xfrm>
          <a:prstGeom prst="roundRect">
            <a:avLst>
              <a:gd name="adj" fmla="val 223256"/>
            </a:avLst>
          </a:prstGeom>
          <a:solidFill>
            <a:srgbClr val="3F3F44"/>
          </a:solidFill>
          <a:ln/>
        </p:spPr>
      </p:sp>
      <p:sp>
        <p:nvSpPr>
          <p:cNvPr id="13" name="Shape 9"/>
          <p:cNvSpPr/>
          <p:nvPr/>
        </p:nvSpPr>
        <p:spPr>
          <a:xfrm>
            <a:off x="1449467" y="4680287"/>
            <a:ext cx="4890968" cy="1306949"/>
          </a:xfrm>
          <a:prstGeom prst="roundRect">
            <a:avLst>
              <a:gd name="adj" fmla="val 2603"/>
            </a:avLst>
          </a:prstGeom>
          <a:solidFill>
            <a:srgbClr val="26262B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5467" y="5134391"/>
            <a:ext cx="318968" cy="39862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567249" y="490710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Эффективность</a:t>
            </a:r>
            <a:endParaRPr lang="en-US" sz="2200" dirty="0">
              <a:solidFill>
                <a:srgbClr val="97B8FF"/>
              </a:solidFill>
            </a:endParaRPr>
          </a:p>
        </p:txBody>
      </p:sp>
      <p:sp>
        <p:nvSpPr>
          <p:cNvPr id="16" name="Text 11"/>
          <p:cNvSpPr/>
          <p:nvPr/>
        </p:nvSpPr>
        <p:spPr>
          <a:xfrm>
            <a:off x="6567249" y="5397519"/>
            <a:ext cx="389655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Оптимизация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работы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электросети</a:t>
            </a:r>
            <a:endParaRPr lang="en-US" sz="1750" dirty="0"/>
          </a:p>
        </p:txBody>
      </p:sp>
      <p:sp>
        <p:nvSpPr>
          <p:cNvPr id="17" name="Shape 12"/>
          <p:cNvSpPr/>
          <p:nvPr/>
        </p:nvSpPr>
        <p:spPr>
          <a:xfrm>
            <a:off x="5798106" y="6044327"/>
            <a:ext cx="7925157" cy="15240"/>
          </a:xfrm>
          <a:prstGeom prst="roundRect">
            <a:avLst>
              <a:gd name="adj" fmla="val 223256"/>
            </a:avLst>
          </a:prstGeom>
          <a:solidFill>
            <a:srgbClr val="3F3F44"/>
          </a:solidFill>
          <a:ln/>
        </p:spPr>
      </p:sp>
      <p:sp>
        <p:nvSpPr>
          <p:cNvPr id="18" name="Shape 13"/>
          <p:cNvSpPr/>
          <p:nvPr/>
        </p:nvSpPr>
        <p:spPr>
          <a:xfrm>
            <a:off x="1449467" y="6100583"/>
            <a:ext cx="6521410" cy="1306949"/>
          </a:xfrm>
          <a:prstGeom prst="roundRect">
            <a:avLst>
              <a:gd name="adj" fmla="val 2603"/>
            </a:avLst>
          </a:prstGeom>
          <a:solidFill>
            <a:srgbClr val="26262B"/>
          </a:solidFill>
          <a:ln/>
        </p:spPr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0688" y="6554688"/>
            <a:ext cx="318968" cy="398621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8197691" y="6327397"/>
            <a:ext cx="351401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Простота Использования</a:t>
            </a:r>
            <a:endParaRPr lang="en-US" sz="2200" dirty="0">
              <a:solidFill>
                <a:srgbClr val="97B8FF"/>
              </a:solidFill>
            </a:endParaRPr>
          </a:p>
        </p:txBody>
      </p:sp>
      <p:sp>
        <p:nvSpPr>
          <p:cNvPr id="21" name="Text 15"/>
          <p:cNvSpPr/>
          <p:nvPr/>
        </p:nvSpPr>
        <p:spPr>
          <a:xfrm>
            <a:off x="8197691" y="6817816"/>
            <a:ext cx="420385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Легкий доступ к данным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для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анализа</a:t>
            </a:r>
            <a:endParaRPr lang="en-US" sz="1750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B9FBF609-CB2E-00F1-22EA-088A2BE9EA26}"/>
              </a:ext>
            </a:extLst>
          </p:cNvPr>
          <p:cNvSpPr/>
          <p:nvPr/>
        </p:nvSpPr>
        <p:spPr>
          <a:xfrm>
            <a:off x="12671702" y="7466029"/>
            <a:ext cx="1857080" cy="678730"/>
          </a:xfrm>
          <a:prstGeom prst="rect">
            <a:avLst/>
          </a:prstGeom>
          <a:solidFill>
            <a:srgbClr val="07070C"/>
          </a:solidFill>
          <a:ln>
            <a:solidFill>
              <a:srgbClr val="0707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481524" y="860465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Заключение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2232422"/>
            <a:ext cx="3608070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1</a:t>
            </a:r>
            <a:endParaRPr lang="en-US" sz="5850" dirty="0"/>
          </a:p>
        </p:txBody>
      </p:sp>
      <p:sp>
        <p:nvSpPr>
          <p:cNvPr id="5" name="Text 2"/>
          <p:cNvSpPr/>
          <p:nvPr/>
        </p:nvSpPr>
        <p:spPr>
          <a:xfrm>
            <a:off x="6666548" y="32642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Надежность</a:t>
            </a:r>
            <a:endParaRPr lang="en-US" sz="2200" dirty="0">
              <a:solidFill>
                <a:srgbClr val="97B8FF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6280190" y="3754636"/>
            <a:ext cx="360807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Полный контроль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над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электросетью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10228421" y="2232422"/>
            <a:ext cx="3608189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2</a:t>
            </a:r>
            <a:endParaRPr lang="en-US" sz="5850" dirty="0"/>
          </a:p>
        </p:txBody>
      </p:sp>
      <p:sp>
        <p:nvSpPr>
          <p:cNvPr id="8" name="Text 5"/>
          <p:cNvSpPr/>
          <p:nvPr/>
        </p:nvSpPr>
        <p:spPr>
          <a:xfrm>
            <a:off x="10614898" y="32642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Эффективность</a:t>
            </a:r>
            <a:endParaRPr lang="en-US" sz="2200" dirty="0">
              <a:solidFill>
                <a:srgbClr val="97B8FF"/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10228421" y="3754636"/>
            <a:ext cx="3608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Оптимизация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потребления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энергии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8254246" y="5274231"/>
            <a:ext cx="3608189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E0D6DE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3</a:t>
            </a:r>
            <a:endParaRPr lang="en-US" sz="5850" dirty="0"/>
          </a:p>
        </p:txBody>
      </p:sp>
      <p:sp>
        <p:nvSpPr>
          <p:cNvPr id="11" name="Text 8"/>
          <p:cNvSpPr/>
          <p:nvPr/>
        </p:nvSpPr>
        <p:spPr>
          <a:xfrm>
            <a:off x="8640723" y="630602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97B8FF"/>
                </a:solidFill>
                <a:latin typeface="Sora Medium" pitchFamily="34" charset="0"/>
                <a:ea typeface="Sora Medium" pitchFamily="34" charset="-122"/>
                <a:cs typeface="Sora Medium" pitchFamily="34" charset="-120"/>
              </a:rPr>
              <a:t>Простота</a:t>
            </a:r>
            <a:endParaRPr lang="en-US" sz="2200" dirty="0">
              <a:solidFill>
                <a:srgbClr val="97B8FF"/>
              </a:solidFill>
            </a:endParaRPr>
          </a:p>
        </p:txBody>
      </p:sp>
      <p:sp>
        <p:nvSpPr>
          <p:cNvPr id="12" name="Text 9"/>
          <p:cNvSpPr/>
          <p:nvPr/>
        </p:nvSpPr>
        <p:spPr>
          <a:xfrm>
            <a:off x="8254246" y="6796445"/>
            <a:ext cx="3608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Легкость</a:t>
            </a:r>
            <a:r>
              <a:rPr lang="en-US" sz="1750" dirty="0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sz="1750" dirty="0" err="1">
                <a:solidFill>
                  <a:srgbClr val="E0D6D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использования</a:t>
            </a:r>
            <a:endParaRPr lang="en-US" sz="1750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08E4B45-DB42-83D8-4A56-84CC8F806916}"/>
              </a:ext>
            </a:extLst>
          </p:cNvPr>
          <p:cNvSpPr/>
          <p:nvPr/>
        </p:nvSpPr>
        <p:spPr>
          <a:xfrm>
            <a:off x="12671702" y="7466029"/>
            <a:ext cx="1857080" cy="678730"/>
          </a:xfrm>
          <a:prstGeom prst="rect">
            <a:avLst/>
          </a:prstGeom>
          <a:solidFill>
            <a:srgbClr val="07070C"/>
          </a:solidFill>
          <a:ln>
            <a:solidFill>
              <a:srgbClr val="0707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F79076E-5DBE-42AA-B37E-FC7E51E609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813" t="17802" b="25854"/>
          <a:stretch/>
        </p:blipFill>
        <p:spPr>
          <a:xfrm>
            <a:off x="0" y="0"/>
            <a:ext cx="5723632" cy="82296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254</TotalTime>
  <Words>401</Words>
  <Application>Microsoft Office PowerPoint</Application>
  <PresentationFormat>Произвольный</PresentationFormat>
  <Paragraphs>106</Paragraphs>
  <Slides>13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Noto Sans TC</vt:lpstr>
      <vt:lpstr>Calibri</vt:lpstr>
      <vt:lpstr>Tw Cen MT</vt:lpstr>
      <vt:lpstr>Arial</vt:lpstr>
      <vt:lpstr>Sora Medium</vt:lpstr>
      <vt:lpstr>Контур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Компьютер_1</cp:lastModifiedBy>
  <cp:revision>16</cp:revision>
  <dcterms:created xsi:type="dcterms:W3CDTF">2025-06-03T12:37:06Z</dcterms:created>
  <dcterms:modified xsi:type="dcterms:W3CDTF">2025-08-14T07:35:50Z</dcterms:modified>
</cp:coreProperties>
</file>